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92" r:id="rId2"/>
    <p:sldId id="267" r:id="rId3"/>
    <p:sldId id="299" r:id="rId4"/>
    <p:sldId id="315" r:id="rId5"/>
    <p:sldId id="308" r:id="rId6"/>
    <p:sldId id="316" r:id="rId7"/>
    <p:sldId id="300" r:id="rId8"/>
    <p:sldId id="291" r:id="rId9"/>
    <p:sldId id="260" r:id="rId10"/>
    <p:sldId id="317" r:id="rId11"/>
    <p:sldId id="319" r:id="rId12"/>
    <p:sldId id="318" r:id="rId13"/>
    <p:sldId id="263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68" autoAdjust="0"/>
  </p:normalViewPr>
  <p:slideViewPr>
    <p:cSldViewPr snapToGrid="0">
      <p:cViewPr varScale="1">
        <p:scale>
          <a:sx n="73" d="100"/>
          <a:sy n="73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14/12/2018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Insani01/Tutori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  <p:pic>
        <p:nvPicPr>
          <p:cNvPr id="15" name="Imagen 6">
            <a:extLst>
              <a:ext uri="{FF2B5EF4-FFF2-40B4-BE49-F238E27FC236}">
                <a16:creationId xmlns:a16="http://schemas.microsoft.com/office/drawing/2014/main" id="{2E3C6951-BBED-46F1-9DEA-E49F8752DE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291" y="0"/>
            <a:ext cx="1219709" cy="8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C990F0-3C71-44A1-B5B9-54E2FF64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6" y="0"/>
            <a:ext cx="1203354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CDB34-5D40-4B9F-B037-63299A10F837}"/>
              </a:ext>
            </a:extLst>
          </p:cNvPr>
          <p:cNvSpPr txBox="1"/>
          <p:nvPr/>
        </p:nvSpPr>
        <p:spPr>
          <a:xfrm>
            <a:off x="2929812" y="4795935"/>
            <a:ext cx="191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C00000"/>
                </a:solidFill>
              </a:rPr>
              <a:t>Datos del sensor en monitor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A9C6E-2055-461D-8B01-9D0B1DCF062F}"/>
              </a:ext>
            </a:extLst>
          </p:cNvPr>
          <p:cNvSpPr/>
          <p:nvPr/>
        </p:nvSpPr>
        <p:spPr>
          <a:xfrm>
            <a:off x="5915608" y="4217437"/>
            <a:ext cx="6120882" cy="202474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58110D-3E16-4523-B498-79AD5ACEDA7E}"/>
              </a:ext>
            </a:extLst>
          </p:cNvPr>
          <p:cNvCxnSpPr/>
          <p:nvPr/>
        </p:nvCxnSpPr>
        <p:spPr>
          <a:xfrm>
            <a:off x="4982547" y="5131837"/>
            <a:ext cx="8567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CF7BF9-5389-4AA3-AA7C-760665D95F6B}"/>
              </a:ext>
            </a:extLst>
          </p:cNvPr>
          <p:cNvSpPr/>
          <p:nvPr/>
        </p:nvSpPr>
        <p:spPr>
          <a:xfrm>
            <a:off x="9769151" y="6363478"/>
            <a:ext cx="2332653" cy="4945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00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21284" y="1445342"/>
            <a:ext cx="8560676" cy="54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Observemos los datos de mi sensor de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Distancia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nuevos bloque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5A3C78-8DD1-4925-97D9-7C8B23780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1" t="69354" r="5441" b="9566"/>
          <a:stretch/>
        </p:blipFill>
        <p:spPr>
          <a:xfrm>
            <a:off x="681388" y="4487298"/>
            <a:ext cx="4234457" cy="541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4E0957-EB86-4818-B2EA-887AB17E9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6" t="40381" r="16164" b="38539"/>
          <a:stretch/>
        </p:blipFill>
        <p:spPr>
          <a:xfrm>
            <a:off x="623623" y="3737578"/>
            <a:ext cx="3762703" cy="5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3ADC8-B470-4CA9-9558-E71266F5D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5"/>
          <a:stretch/>
        </p:blipFill>
        <p:spPr>
          <a:xfrm>
            <a:off x="290563" y="0"/>
            <a:ext cx="11610874" cy="6869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CDB34-5D40-4B9F-B037-63299A10F837}"/>
              </a:ext>
            </a:extLst>
          </p:cNvPr>
          <p:cNvSpPr txBox="1"/>
          <p:nvPr/>
        </p:nvSpPr>
        <p:spPr>
          <a:xfrm>
            <a:off x="2929812" y="4795935"/>
            <a:ext cx="191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C00000"/>
                </a:solidFill>
              </a:rPr>
              <a:t>Datos del sensor en monitor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A9C6E-2055-461D-8B01-9D0B1DCF062F}"/>
              </a:ext>
            </a:extLst>
          </p:cNvPr>
          <p:cNvSpPr/>
          <p:nvPr/>
        </p:nvSpPr>
        <p:spPr>
          <a:xfrm>
            <a:off x="5902385" y="4330263"/>
            <a:ext cx="5942772" cy="193293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58110D-3E16-4523-B498-79AD5ACEDA7E}"/>
              </a:ext>
            </a:extLst>
          </p:cNvPr>
          <p:cNvCxnSpPr/>
          <p:nvPr/>
        </p:nvCxnSpPr>
        <p:spPr>
          <a:xfrm>
            <a:off x="4982547" y="5131837"/>
            <a:ext cx="85677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CF7BF9-5389-4AA3-AA7C-760665D95F6B}"/>
              </a:ext>
            </a:extLst>
          </p:cNvPr>
          <p:cNvSpPr/>
          <p:nvPr/>
        </p:nvSpPr>
        <p:spPr>
          <a:xfrm>
            <a:off x="9769151" y="6363478"/>
            <a:ext cx="2332653" cy="4945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2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3D02-7C81-4758-8F3F-A1D867367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C427-9B84-44DE-A9D4-387EC89A0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5D2AA-7A8D-4C90-8B3D-3D9CA746AC32}"/>
              </a:ext>
            </a:extLst>
          </p:cNvPr>
          <p:cNvGrpSpPr/>
          <p:nvPr/>
        </p:nvGrpSpPr>
        <p:grpSpPr>
          <a:xfrm>
            <a:off x="0" y="0"/>
            <a:ext cx="12322860" cy="6858000"/>
            <a:chOff x="0" y="0"/>
            <a:chExt cx="12322860" cy="6858000"/>
          </a:xfrm>
        </p:grpSpPr>
        <p:pic>
          <p:nvPicPr>
            <p:cNvPr id="5" name="Picture 4" descr="A close up of a sunset&#10;&#10;Description generated with high confidence">
              <a:extLst>
                <a:ext uri="{FF2B5EF4-FFF2-40B4-BE49-F238E27FC236}">
                  <a16:creationId xmlns:a16="http://schemas.microsoft.com/office/drawing/2014/main" id="{AB299147-2B89-4573-87C5-569EFCC5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359"/>
            <a:stretch/>
          </p:blipFill>
          <p:spPr>
            <a:xfrm>
              <a:off x="0" y="5"/>
              <a:ext cx="12191980" cy="68579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14D3B-7FED-4190-969A-567BEBDF938A}"/>
                </a:ext>
              </a:extLst>
            </p:cNvPr>
            <p:cNvSpPr/>
            <p:nvPr/>
          </p:nvSpPr>
          <p:spPr>
            <a:xfrm>
              <a:off x="0" y="0"/>
              <a:ext cx="12192000" cy="6857995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C5C9DB-BF25-45F9-96DE-E0CDA1F6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265" y="3832999"/>
              <a:ext cx="3500595" cy="286845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E5A010-1D7E-467E-A9EA-5BA661E5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66" y="710512"/>
              <a:ext cx="4779066" cy="176381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72ADAE3-3495-42F1-BF0C-7891ACA3E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32" y="4307969"/>
            <a:ext cx="3129704" cy="19185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FB394A-D1EE-41DC-9BDE-43FB39884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" y="4307969"/>
            <a:ext cx="2398436" cy="208659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8F2D473-0086-43AA-9B3C-DB8AA1E609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6" b="11817"/>
          <a:stretch/>
        </p:blipFill>
        <p:spPr>
          <a:xfrm>
            <a:off x="69945" y="6528017"/>
            <a:ext cx="1454056" cy="2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891404" y="2713983"/>
            <a:ext cx="7386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de sentir y actuar junto con nuestro robot.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68" y="2726813"/>
            <a:ext cx="1281663" cy="92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CBBE40-616A-4C6D-963E-95A83E7ABEE8}"/>
              </a:ext>
            </a:extLst>
          </p:cNvPr>
          <p:cNvSpPr txBox="1"/>
          <p:nvPr/>
        </p:nvSpPr>
        <p:spPr>
          <a:xfrm>
            <a:off x="3891404" y="3843845"/>
            <a:ext cx="738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¿Conoces que es un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22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7865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A1132-AB3E-4D4C-8243-D414BC38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72" y="1711573"/>
            <a:ext cx="6010275" cy="45910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89259D-A152-4CF7-9714-9A482A3210A6}"/>
              </a:ext>
            </a:extLst>
          </p:cNvPr>
          <p:cNvSpPr/>
          <p:nvPr/>
        </p:nvSpPr>
        <p:spPr>
          <a:xfrm>
            <a:off x="500743" y="474603"/>
            <a:ext cx="9576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Los </a:t>
            </a:r>
            <a:r>
              <a:rPr lang="es-E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5 sentidos</a:t>
            </a:r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  nos </a:t>
            </a:r>
            <a:r>
              <a:rPr lang="es-E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sirven </a:t>
            </a:r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para conocer y relacionarnos con nuestro entorno</a:t>
            </a:r>
            <a:endParaRPr lang="es-E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04692-35E3-4955-AEB1-2EEAC48E4433}"/>
              </a:ext>
            </a:extLst>
          </p:cNvPr>
          <p:cNvSpPr/>
          <p:nvPr/>
        </p:nvSpPr>
        <p:spPr>
          <a:xfrm>
            <a:off x="9343946" y="2964775"/>
            <a:ext cx="27436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Los sentidos </a:t>
            </a:r>
            <a:r>
              <a:rPr lang="es-E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captan</a:t>
            </a:r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 impresiones las cuales son </a:t>
            </a:r>
            <a:r>
              <a:rPr lang="es-ES" sz="2000" i="1" dirty="0">
                <a:solidFill>
                  <a:srgbClr val="C00000"/>
                </a:solidFill>
                <a:latin typeface="arial" panose="020B0604020202020204" pitchFamily="34" charset="0"/>
              </a:rPr>
              <a:t>transmitidas</a:t>
            </a:r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 al </a:t>
            </a:r>
            <a:r>
              <a:rPr lang="es-ES" sz="2000" i="1" dirty="0">
                <a:solidFill>
                  <a:srgbClr val="C00000"/>
                </a:solidFill>
                <a:latin typeface="arial" panose="020B0604020202020204" pitchFamily="34" charset="0"/>
              </a:rPr>
              <a:t>cerebro</a:t>
            </a:r>
            <a:r>
              <a:rPr lang="es-ES" sz="2000" dirty="0">
                <a:solidFill>
                  <a:srgbClr val="222222"/>
                </a:solidFill>
                <a:latin typeface="arial" panose="020B0604020202020204" pitchFamily="34" charset="0"/>
              </a:rPr>
              <a:t> y éste las convierte en sensaciones</a:t>
            </a:r>
            <a:endParaRPr lang="es-E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D3CE-0CFC-45DE-891F-E9C688F37E7B}"/>
              </a:ext>
            </a:extLst>
          </p:cNvPr>
          <p:cNvSpPr txBox="1"/>
          <p:nvPr/>
        </p:nvSpPr>
        <p:spPr>
          <a:xfrm>
            <a:off x="2461562" y="3167389"/>
            <a:ext cx="726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 sentidos de nuestro cuerpo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0B3D7C-27DC-45A8-A8FC-DB8D263A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638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31ACE-2511-42BE-9F42-74FF6CE29FCD}"/>
              </a:ext>
            </a:extLst>
          </p:cNvPr>
          <p:cNvSpPr/>
          <p:nvPr/>
        </p:nvSpPr>
        <p:spPr>
          <a:xfrm>
            <a:off x="440825" y="316159"/>
            <a:ext cx="83315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Dispositivo que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capta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magnitudes</a:t>
            </a:r>
            <a:r>
              <a:rPr lang="es-ES" sz="20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físicas (variaciones de luz, temperatura, sonido, etc.) u otras alteraciones de su entorno.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A355DD-F305-4845-9C6A-5DBB543C5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314"/>
          <a:stretch/>
        </p:blipFill>
        <p:spPr>
          <a:xfrm>
            <a:off x="440825" y="2137691"/>
            <a:ext cx="4736371" cy="3738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463A5-FB37-49BD-9397-A26C255276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876" y="2200969"/>
            <a:ext cx="3664448" cy="361197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8BCB79-DB24-40D1-B9A3-569D8CF97B88}"/>
              </a:ext>
            </a:extLst>
          </p:cNvPr>
          <p:cNvSpPr/>
          <p:nvPr/>
        </p:nvSpPr>
        <p:spPr>
          <a:xfrm>
            <a:off x="5585346" y="3429000"/>
            <a:ext cx="221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de 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Tacto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F5C0F1-B9D6-4149-AF68-1D4E1A01606E}"/>
              </a:ext>
            </a:extLst>
          </p:cNvPr>
          <p:cNvSpPr/>
          <p:nvPr/>
        </p:nvSpPr>
        <p:spPr>
          <a:xfrm>
            <a:off x="5590914" y="4006956"/>
            <a:ext cx="2824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de 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Distancia</a:t>
            </a:r>
          </a:p>
        </p:txBody>
      </p:sp>
    </p:spTree>
    <p:extLst>
      <p:ext uri="{BB962C8B-B14F-4D97-AF65-F5344CB8AC3E}">
        <p14:creationId xmlns:p14="http://schemas.microsoft.com/office/powerpoint/2010/main" val="32468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4" grpId="0"/>
      <p:bldP spid="45" grpId="0"/>
      <p:bldP spid="4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5574E3B-565B-4598-9981-0C8C9ACA2F12}"/>
              </a:ext>
            </a:extLst>
          </p:cNvPr>
          <p:cNvGrpSpPr/>
          <p:nvPr/>
        </p:nvGrpSpPr>
        <p:grpSpPr>
          <a:xfrm>
            <a:off x="2112242" y="430634"/>
            <a:ext cx="4572941" cy="6108219"/>
            <a:chOff x="6372904" y="564593"/>
            <a:chExt cx="4936606" cy="6443841"/>
          </a:xfrm>
        </p:grpSpPr>
        <p:pic>
          <p:nvPicPr>
            <p:cNvPr id="18" name="Picture 17" descr="A circuit board&#10;&#10;Description generated with high confidence">
              <a:extLst>
                <a:ext uri="{FF2B5EF4-FFF2-40B4-BE49-F238E27FC236}">
                  <a16:creationId xmlns:a16="http://schemas.microsoft.com/office/drawing/2014/main" id="{16F0FDFE-C1DB-4D4F-BC1A-C8E7E42E8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997" y="564593"/>
              <a:ext cx="4359398" cy="644384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249B6AC-3C0A-40D3-B88F-BA2E64974404}"/>
                </a:ext>
              </a:extLst>
            </p:cNvPr>
            <p:cNvGrpSpPr/>
            <p:nvPr/>
          </p:nvGrpSpPr>
          <p:grpSpPr>
            <a:xfrm>
              <a:off x="6372904" y="1107310"/>
              <a:ext cx="4936606" cy="1602870"/>
              <a:chOff x="5293090" y="481935"/>
              <a:chExt cx="5684766" cy="190056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ADC5EB8-5D6C-4A8D-975B-E929FDAB3557}"/>
                  </a:ext>
                </a:extLst>
              </p:cNvPr>
              <p:cNvGrpSpPr/>
              <p:nvPr/>
            </p:nvGrpSpPr>
            <p:grpSpPr>
              <a:xfrm>
                <a:off x="9933099" y="2306202"/>
                <a:ext cx="1044757" cy="76296"/>
                <a:chOff x="10696711" y="1817219"/>
                <a:chExt cx="1030001" cy="76296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FAC4F2B9-70CF-4BAF-B50B-81C510646D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4250" y="1855367"/>
                  <a:ext cx="982462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C902252-B015-4806-B0B0-86D65BE53856}"/>
                    </a:ext>
                  </a:extLst>
                </p:cNvPr>
                <p:cNvSpPr/>
                <p:nvPr/>
              </p:nvSpPr>
              <p:spPr>
                <a:xfrm>
                  <a:off x="10696711" y="1817219"/>
                  <a:ext cx="78740" cy="76296"/>
                </a:xfrm>
                <a:prstGeom prst="ellipse">
                  <a:avLst/>
                </a:prstGeom>
                <a:solidFill>
                  <a:srgbClr val="C0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C444E9D-228E-4C51-B7C0-D0E5DFC5B7A8}"/>
                  </a:ext>
                </a:extLst>
              </p:cNvPr>
              <p:cNvGrpSpPr/>
              <p:nvPr/>
            </p:nvGrpSpPr>
            <p:grpSpPr>
              <a:xfrm>
                <a:off x="5293090" y="481935"/>
                <a:ext cx="1738267" cy="80040"/>
                <a:chOff x="5254101" y="552957"/>
                <a:chExt cx="1033875" cy="80040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1AC6F128-A531-4944-812C-A73F05CD7512}"/>
                    </a:ext>
                  </a:extLst>
                </p:cNvPr>
                <p:cNvCxnSpPr/>
                <p:nvPr/>
              </p:nvCxnSpPr>
              <p:spPr>
                <a:xfrm flipH="1">
                  <a:off x="5254101" y="591105"/>
                  <a:ext cx="982462" cy="0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30CC677D-5C35-42E9-BE14-D40537AFBA98}"/>
                    </a:ext>
                  </a:extLst>
                </p:cNvPr>
                <p:cNvSpPr/>
                <p:nvPr/>
              </p:nvSpPr>
              <p:spPr>
                <a:xfrm>
                  <a:off x="6236563" y="552957"/>
                  <a:ext cx="51413" cy="80040"/>
                </a:xfrm>
                <a:prstGeom prst="ellipse">
                  <a:avLst/>
                </a:prstGeom>
                <a:solidFill>
                  <a:srgbClr val="C0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DF517811-24F2-408F-B715-0CE220E34C12}"/>
              </a:ext>
            </a:extLst>
          </p:cNvPr>
          <p:cNvSpPr/>
          <p:nvPr/>
        </p:nvSpPr>
        <p:spPr>
          <a:xfrm>
            <a:off x="472182" y="591141"/>
            <a:ext cx="15326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de 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Tacto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F11532-4AF9-429E-9D22-909EC83587DC}"/>
              </a:ext>
            </a:extLst>
          </p:cNvPr>
          <p:cNvSpPr/>
          <p:nvPr/>
        </p:nvSpPr>
        <p:spPr>
          <a:xfrm>
            <a:off x="6663367" y="2049533"/>
            <a:ext cx="1461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de </a:t>
            </a:r>
            <a:r>
              <a:rPr lang="es-E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Distancia</a:t>
            </a:r>
          </a:p>
        </p:txBody>
      </p:sp>
    </p:spTree>
    <p:extLst>
      <p:ext uri="{BB962C8B-B14F-4D97-AF65-F5344CB8AC3E}">
        <p14:creationId xmlns:p14="http://schemas.microsoft.com/office/powerpoint/2010/main" val="207229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54595-054D-48CE-A975-00A2D98D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40" y="2252819"/>
            <a:ext cx="4814717" cy="2567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3104835" y="171855"/>
            <a:ext cx="7899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“sentir” o medir con nuestro robot utilizaremos </a:t>
            </a:r>
            <a:r>
              <a:rPr lang="es-ES" sz="2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bloques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137B8DB3-D055-44D5-A53D-352D2AFF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68" y="2964775"/>
            <a:ext cx="1281663" cy="92844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88D35D-5134-4F26-9126-3CAC83263ED5}"/>
              </a:ext>
            </a:extLst>
          </p:cNvPr>
          <p:cNvCxnSpPr>
            <a:cxnSpLocks/>
          </p:cNvCxnSpPr>
          <p:nvPr/>
        </p:nvCxnSpPr>
        <p:spPr>
          <a:xfrm>
            <a:off x="8229600" y="3527337"/>
            <a:ext cx="9133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B9F0FF-2683-453F-B2D2-AEBE2D484539}"/>
              </a:ext>
            </a:extLst>
          </p:cNvPr>
          <p:cNvSpPr txBox="1"/>
          <p:nvPr/>
        </p:nvSpPr>
        <p:spPr>
          <a:xfrm>
            <a:off x="538595" y="4016073"/>
            <a:ext cx="27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Monitor</a:t>
            </a:r>
            <a:r>
              <a:rPr lang="es-ES" sz="2400" b="1" dirty="0"/>
              <a:t> / </a:t>
            </a:r>
            <a:r>
              <a:rPr lang="es-ES" sz="2400" dirty="0"/>
              <a:t>Visualizar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07EA73-6C9E-4391-8507-C05EF073B9C3}"/>
              </a:ext>
            </a:extLst>
          </p:cNvPr>
          <p:cNvSpPr txBox="1"/>
          <p:nvPr/>
        </p:nvSpPr>
        <p:spPr>
          <a:xfrm>
            <a:off x="9229521" y="3121244"/>
            <a:ext cx="254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Leer datos del Sensor </a:t>
            </a:r>
            <a:r>
              <a:rPr lang="es-ES" sz="2400" b="1" dirty="0">
                <a:solidFill>
                  <a:srgbClr val="C00000"/>
                </a:solidFill>
              </a:rPr>
              <a:t>Distancia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D11EA8-39C1-46A9-B410-0D8B1A7D1ED9}"/>
              </a:ext>
            </a:extLst>
          </p:cNvPr>
          <p:cNvCxnSpPr/>
          <p:nvPr/>
        </p:nvCxnSpPr>
        <p:spPr>
          <a:xfrm flipH="1">
            <a:off x="3135622" y="4246906"/>
            <a:ext cx="83246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0F71C1-6CEA-468B-8676-282458714B6E}"/>
              </a:ext>
            </a:extLst>
          </p:cNvPr>
          <p:cNvSpPr txBox="1"/>
          <p:nvPr/>
        </p:nvSpPr>
        <p:spPr>
          <a:xfrm>
            <a:off x="696022" y="2281583"/>
            <a:ext cx="226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Leer datos del Sensor </a:t>
            </a:r>
            <a:r>
              <a:rPr lang="es-ES" sz="2400" b="1" dirty="0">
                <a:solidFill>
                  <a:srgbClr val="C00000"/>
                </a:solidFill>
              </a:rPr>
              <a:t>Tacto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27C661-85D9-4C5E-8076-3DDE0F20964F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62476" y="2697082"/>
            <a:ext cx="91673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62 -0.44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-2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6861964" y="4849097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21284" y="1445342"/>
            <a:ext cx="8560676" cy="541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Observemos los datos de mi sensor de </a:t>
            </a:r>
            <a:r>
              <a:rPr lang="es-E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Tacto</a:t>
            </a:r>
          </a:p>
        </p:txBody>
      </p:sp>
      <p:pic>
        <p:nvPicPr>
          <p:cNvPr id="16" name="Imagen 6">
            <a:hlinkClick r:id="rId2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294" y="4487298"/>
            <a:ext cx="2257231" cy="225723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8B6B35-208C-4C7E-BB8B-81CC7E2E1011}"/>
              </a:ext>
            </a:extLst>
          </p:cNvPr>
          <p:cNvSpPr txBox="1">
            <a:spLocks/>
          </p:cNvSpPr>
          <p:nvPr/>
        </p:nvSpPr>
        <p:spPr>
          <a:xfrm>
            <a:off x="648647" y="3122182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los nuevos bloque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296E9C-C2AD-4EFA-85F5-BFCBC9B574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6" t="3952" r="44713" b="69852"/>
          <a:stretch/>
        </p:blipFill>
        <p:spPr>
          <a:xfrm>
            <a:off x="807011" y="3636578"/>
            <a:ext cx="2514301" cy="672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5A3C78-8DD1-4925-97D9-7C8B237807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1" t="69354" r="5441" b="9566"/>
          <a:stretch/>
        </p:blipFill>
        <p:spPr>
          <a:xfrm>
            <a:off x="681388" y="4487298"/>
            <a:ext cx="4234457" cy="5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169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Práctica 1</vt:lpstr>
      <vt:lpstr>PowerPoint Presentation</vt:lpstr>
      <vt:lpstr>Práctica 2</vt:lpstr>
      <vt:lpstr>PowerPoint Presentation</vt:lpstr>
      <vt:lpstr>Recuerda…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2018-12-14T14:04:35Z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